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  <p:sldMasterId id="2147483821" r:id="rId2"/>
  </p:sldMasterIdLst>
  <p:notesMasterIdLst>
    <p:notesMasterId r:id="rId13"/>
  </p:notesMasterIdLst>
  <p:handoutMasterIdLst>
    <p:handoutMasterId r:id="rId14"/>
  </p:handoutMasterIdLst>
  <p:sldIdLst>
    <p:sldId id="335" r:id="rId3"/>
    <p:sldId id="342" r:id="rId4"/>
    <p:sldId id="343" r:id="rId5"/>
    <p:sldId id="317" r:id="rId6"/>
    <p:sldId id="326" r:id="rId7"/>
    <p:sldId id="325" r:id="rId8"/>
    <p:sldId id="345" r:id="rId9"/>
    <p:sldId id="324" r:id="rId10"/>
    <p:sldId id="338" r:id="rId11"/>
    <p:sldId id="344" r:id="rId1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bruiker" initials="G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BDF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86" autoAdjust="0"/>
    <p:restoredTop sz="99884" autoAdjust="0"/>
  </p:normalViewPr>
  <p:slideViewPr>
    <p:cSldViewPr>
      <p:cViewPr varScale="1">
        <p:scale>
          <a:sx n="84" d="100"/>
          <a:sy n="84" d="100"/>
        </p:scale>
        <p:origin x="13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l-NL" altLang="nl-NL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CBCCEBA-9620-4A8B-AC0A-4ED96A5EEA0C}" type="datetimeFigureOut">
              <a:rPr lang="nl-NL" altLang="nl-NL"/>
              <a:pPr/>
              <a:t>12-4-2021</a:t>
            </a:fld>
            <a:endParaRPr lang="nl-NL" altLang="nl-NL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l-NL" altLang="nl-NL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4CB1A10-D4B8-42AF-804C-E07D5121592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01278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nl-NL" alt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C747A7-EFEB-4F7E-91EA-9181857640EB}" type="datetimeFigureOut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4BF427E-C23D-459C-A6A1-1EF3CA0020A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70519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6395F2-884A-4E05-AFC3-D772139EA58D}" type="slidenum">
              <a:rPr lang="nl-NL" altLang="nl-NL"/>
              <a:pPr/>
              <a:t>1</a:t>
            </a:fld>
            <a:endParaRPr lang="nl-NL" altLang="nl-NL"/>
          </a:p>
        </p:txBody>
      </p:sp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7250D2E-D7EE-4A92-A297-F7839096296A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1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624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492722-0B17-4BB7-8E7F-D0D498476E00}" type="slidenum">
              <a:rPr lang="nl-NL" altLang="nl-NL"/>
              <a:pPr/>
              <a:t>10</a:t>
            </a:fld>
            <a:endParaRPr lang="nl-NL" altLang="nl-NL"/>
          </a:p>
        </p:txBody>
      </p:sp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6388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9AA6EB1-83D1-44BB-99D7-9FDEA7101A9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10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86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6395F2-884A-4E05-AFC3-D772139EA58D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7250D2E-D7EE-4A92-A297-F7839096296A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2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373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6395F2-884A-4E05-AFC3-D772139EA58D}" type="slidenum">
              <a:rPr lang="nl-NL" altLang="nl-NL"/>
              <a:pPr/>
              <a:t>3</a:t>
            </a:fld>
            <a:endParaRPr lang="nl-NL" altLang="nl-NL"/>
          </a:p>
        </p:txBody>
      </p:sp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7250D2E-D7EE-4A92-A297-F7839096296A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3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189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8CE0-2A01-417D-B825-3BDDF250CDCD}" type="slidenum">
              <a:rPr lang="nl-NL" altLang="nl-NL"/>
              <a:pPr/>
              <a:t>4</a:t>
            </a:fld>
            <a:endParaRPr lang="nl-NL" altLang="nl-NL"/>
          </a:p>
        </p:txBody>
      </p:sp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03A482F-B244-42BE-BECE-BE2FCB7627F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4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418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E5AD11-D5BA-4B0B-A4E0-D9FC531E805F}" type="slidenum">
              <a:rPr lang="nl-NL" altLang="nl-NL"/>
              <a:pPr/>
              <a:t>5</a:t>
            </a:fld>
            <a:endParaRPr lang="nl-NL" altLang="nl-NL"/>
          </a:p>
        </p:txBody>
      </p:sp>
      <p:sp>
        <p:nvSpPr>
          <p:cNvPr id="215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21508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938C20E-8499-4B9F-AFCC-F73CCB6799A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5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804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D158C-006A-48EE-977F-CB943288CAD1}" type="slidenum">
              <a:rPr lang="nl-NL" altLang="nl-NL"/>
              <a:pPr/>
              <a:t>6</a:t>
            </a:fld>
            <a:endParaRPr lang="nl-NL" altLang="nl-NL"/>
          </a:p>
        </p:txBody>
      </p:sp>
      <p:sp>
        <p:nvSpPr>
          <p:cNvPr id="2048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20484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1BC06E9-B999-48B1-B2F7-73E77119841B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6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323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6395F2-884A-4E05-AFC3-D772139EA58D}" type="slidenum">
              <a:rPr lang="nl-NL" altLang="nl-NL"/>
              <a:pPr/>
              <a:t>7</a:t>
            </a:fld>
            <a:endParaRPr lang="nl-NL" altLang="nl-NL"/>
          </a:p>
        </p:txBody>
      </p:sp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7250D2E-D7EE-4A92-A297-F7839096296A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7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707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4B4899-3E2E-4D51-BCF6-267511631F45}" type="slidenum">
              <a:rPr lang="nl-NL" altLang="nl-NL"/>
              <a:pPr/>
              <a:t>8</a:t>
            </a:fld>
            <a:endParaRPr lang="nl-NL" altLang="nl-NL"/>
          </a:p>
        </p:txBody>
      </p:sp>
      <p:sp>
        <p:nvSpPr>
          <p:cNvPr id="194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9460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74486DF8-E908-44F2-BF3C-5869FFFAFC38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8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342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492722-0B17-4BB7-8E7F-D0D498476E00}" type="slidenum">
              <a:rPr lang="nl-NL" altLang="nl-NL"/>
              <a:pPr/>
              <a:t>9</a:t>
            </a:fld>
            <a:endParaRPr lang="nl-NL" altLang="nl-NL"/>
          </a:p>
        </p:txBody>
      </p:sp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6388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9AA6EB1-83D1-44BB-99D7-9FDEA7101A9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9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903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6C6D8-DD7A-4F7E-9367-2CFD54162923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4CB44-325C-48F4-B0F1-C5B74AEC801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89131545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6EC00-B5BA-47D4-8A8C-1AAD4C7908E0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B2BAF2-D56F-4583-825D-8669B8939CA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07484909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12B9A-7B77-466A-B40A-03BF4DE8611E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6305D0-C291-4B96-AFEA-A0E0B1D6CEA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5473133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hthoek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hthoek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hthoek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Rechthoek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1" name="Rechthoek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2" name="Rechthoek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3" name="Rechthoek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" name="Rechthoek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15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03E7C3-7BA7-44D2-BD6F-D2BC3C8FFBF4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16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17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BB68E0EF-7054-4E68-8B3D-D0DB81CCE04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2330405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hthoek 4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hthoek 5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hthoek 6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hthoek 7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Rechthoek 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0" name="Rechthoek 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1" name="Rechthoek 1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2" name="Rechthoek 1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3" name="Vrije vorm 12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4" name="Vrije vorm 13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5" name="Vrije vorm 14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6" name="Vrije v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7" name="Vrije v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8" name="Vrije v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9" name="Vrije v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0" name="Vrije v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1" name="Vrije v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2" name="Vrije v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3" name="Vrije v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4" name="Vrije v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5" name="Vrije vorm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6" name="Vrije vorm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7" name="Vrije v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9" name="Rechthoek 28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0" name="Rechthoek 29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1" name="Rechthoek 30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2" name="Rechthoek 31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3" name="Rechthoek 32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01BAAA-F8EE-4B8B-A2B3-449C19FEC359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3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3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CD1A13F2-E5AA-4B5C-874C-DA65A55134E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49670350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8B6C6A-E447-4BF9-A41B-379B1AD08348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C13604D9-CA60-4A3D-A5E5-F60FFC5860F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63138925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hthoek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Rechthoek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0" name="Rechthoek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Rechthoek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2" name="Rechthoek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3" name="Rechthoek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4" name="Rechthoek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5" name="Rechthoek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6" name="Rechthoek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759F19-A2B2-4C7D-BE62-BAC16D1AEDB7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1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1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46136352-2D79-4AC3-9C57-0CC795B2CEB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39872346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84FA2D-59EA-4F17-921F-A7C1B940BBD7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5683187C-6664-4AFC-A5C0-424F380A486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48744192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hthoek 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hthoek 6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hthoek 7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echthoek 8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0" name="Rechthoek 9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1" name="Rechthoek 10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2" name="Rechthoek 11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3" name="Rechthoek 12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4" name="Rechthoek 13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Rechte verbindingslijn 14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e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17" name="Rechte verbindingslijn 16"/>
            <p:cNvCxnSpPr/>
            <p:nvPr/>
          </p:nvCxnSpPr>
          <p:spPr>
            <a:xfrm rot="16200000">
              <a:off x="6663593" y="1280974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 rot="5400000" flipH="1">
              <a:off x="6744513" y="1279999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e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21" name="Rechte verbindingslijn 20"/>
            <p:cNvCxnSpPr/>
            <p:nvPr/>
          </p:nvCxnSpPr>
          <p:spPr>
            <a:xfrm rot="16200000">
              <a:off x="6663593" y="1280974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rot="5400000" flipH="1">
              <a:off x="6744513" y="1279999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e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25" name="Rechte verbindingslijn 24"/>
            <p:cNvCxnSpPr/>
            <p:nvPr/>
          </p:nvCxnSpPr>
          <p:spPr>
            <a:xfrm rot="16200000">
              <a:off x="6663592" y="1280974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26"/>
            <p:cNvCxnSpPr/>
            <p:nvPr/>
          </p:nvCxnSpPr>
          <p:spPr>
            <a:xfrm rot="5400000" flipH="1">
              <a:off x="6744512" y="1279999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8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C8DF5E-2249-40C2-BE9A-D39EAEF71FE4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29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30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E41E2-F650-4D64-9B81-B12955B4C3A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8227926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88CA0-296F-4A90-9C77-FA14A24F7AEF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7EAACE-553D-41B1-B1CE-B1D0BE5BD36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0209604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3368F-F480-4705-8E61-EB83E0599188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FA40AC-211C-4205-B1DA-4F774AF73A9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61129381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464B3-5128-4AFF-B8E6-0DBC4C4EDFCB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356D96-EF6F-475E-8DE6-95DFABED227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31164092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1331E-7A27-45DC-AF5A-6A505105E0EB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02C76-A4CC-4992-9C30-0456BD7C3A5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53876131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B6ABE-F1CF-402B-BA4F-7CDF2FC74C26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A6644-DC93-4E2F-840F-1E3E9F7896F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92265503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70480-CB89-4395-94AC-FE0319A21CF9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0204A-A2A8-4DA6-99CB-ED23556A75B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3726210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E4BD5-1037-4961-BF7F-F56A9FCA0350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0F7C4-DC81-4FA9-B35B-77F00D8D0FC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8688873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E6B4A-80D4-4740-B920-4A30246DA1A1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B63393-24AA-4189-A499-9AD58480134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3959967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24984EB-3AB4-4681-9B06-C0F3B16195CD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FDA846-FA68-4D21-AB0E-0C003952FA46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89" r:id="rId2"/>
    <p:sldLayoutId id="2147483888" r:id="rId3"/>
    <p:sldLayoutId id="2147483887" r:id="rId4"/>
    <p:sldLayoutId id="2147483886" r:id="rId5"/>
    <p:sldLayoutId id="2147483885" r:id="rId6"/>
    <p:sldLayoutId id="2147483884" r:id="rId7"/>
    <p:sldLayoutId id="2147483883" r:id="rId8"/>
    <p:sldLayoutId id="2147483882" r:id="rId9"/>
    <p:sldLayoutId id="2147483881" r:id="rId10"/>
    <p:sldLayoutId id="214748388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2051" name="Tijdelijke aanduiding voor tekst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altLang="nl-NL"/>
          </a:p>
        </p:txBody>
      </p:sp>
      <p:sp>
        <p:nvSpPr>
          <p:cNvPr id="34" name="Tijdelijke aanduiding voor datum 4"/>
          <p:cNvSpPr>
            <a:spLocks noGrp="1"/>
          </p:cNvSpPr>
          <p:nvPr>
            <p:ph type="dt" sz="half" idx="2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3E8D052-24FA-4E82-8DF5-1C609340FD4D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35" name="Tijdelijke aanduiding voor voettekst 5"/>
          <p:cNvSpPr>
            <a:spLocks noGrp="1"/>
          </p:cNvSpPr>
          <p:nvPr>
            <p:ph type="ftr" sz="quarter" idx="3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36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F263EFA2-1837-4F5D-8EB7-095621BE68EA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"/>
        <a:defRPr sz="30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 idx="4294967295"/>
          </p:nvPr>
        </p:nvSpPr>
        <p:spPr>
          <a:xfrm>
            <a:off x="457200" y="549275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sz="3600">
                <a:solidFill>
                  <a:srgbClr val="54BDF2"/>
                </a:solidFill>
              </a:rPr>
              <a:t>§2.2 </a:t>
            </a:r>
            <a:r>
              <a:rPr lang="nl-NL" sz="3600" dirty="0">
                <a:solidFill>
                  <a:srgbClr val="54BDF2"/>
                </a:solidFill>
              </a:rPr>
              <a:t>Sta je in je recht?</a:t>
            </a:r>
            <a:endParaRPr lang="nl-NL" altLang="nl-NL" sz="3600" dirty="0">
              <a:solidFill>
                <a:srgbClr val="54BDF2"/>
              </a:solidFill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827088" y="2333198"/>
            <a:ext cx="756126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altLang="nl-NL" sz="2800" dirty="0"/>
              <a:t>In deze </a:t>
            </a:r>
            <a:r>
              <a:rPr lang="nl-NL" altLang="nl-NL" sz="2800" dirty="0" err="1"/>
              <a:t>PowerPoint-presentatie</a:t>
            </a:r>
            <a:r>
              <a:rPr lang="nl-NL" altLang="nl-NL" sz="2800" dirty="0"/>
              <a:t> leer je: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waarom je als consument rechten hebt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welke rechten je als consument hebt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waar je als consument je recht kunt halen</a:t>
            </a:r>
          </a:p>
        </p:txBody>
      </p:sp>
      <p:sp>
        <p:nvSpPr>
          <p:cNvPr id="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453910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 idx="4294967295"/>
          </p:nvPr>
        </p:nvSpPr>
        <p:spPr>
          <a:xfrm>
            <a:off x="994179" y="596205"/>
            <a:ext cx="8229600" cy="1143000"/>
          </a:xfrm>
        </p:spPr>
        <p:txBody>
          <a:bodyPr anchor="t"/>
          <a:lstStyle/>
          <a:p>
            <a:pPr algn="l" eaLnBrk="1" hangingPunct="1"/>
            <a:r>
              <a:rPr lang="nl-NL" altLang="nl-NL" sz="3600" dirty="0">
                <a:solidFill>
                  <a:srgbClr val="54BDF2"/>
                </a:solidFill>
              </a:rPr>
              <a:t>Vul aan</a:t>
            </a:r>
          </a:p>
        </p:txBody>
      </p:sp>
      <p:sp>
        <p:nvSpPr>
          <p:cNvPr id="9219" name="Tekstvak 4"/>
          <p:cNvSpPr txBox="1">
            <a:spLocks noChangeArrowheads="1"/>
          </p:cNvSpPr>
          <p:nvPr/>
        </p:nvSpPr>
        <p:spPr bwMode="auto">
          <a:xfrm>
            <a:off x="994179" y="1917701"/>
            <a:ext cx="79216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 hangingPunct="1"/>
            <a:r>
              <a:rPr lang="nl-NL" sz="2800" dirty="0"/>
              <a:t>Door als consument gezamenlijk op te treden, heb je meer invloed op producenten. Je noemt dit …………...</a:t>
            </a:r>
          </a:p>
          <a:p>
            <a:pPr fontAlgn="auto" hangingPunct="1"/>
            <a:r>
              <a:rPr lang="nl-NL" sz="2800" dirty="0"/>
              <a:t>Als producten of diensten aan bepaalde eisen voldoen, dan kan dat product een …….. hebben. </a:t>
            </a:r>
          </a:p>
          <a:p>
            <a:r>
              <a:rPr lang="nl-NL" sz="2800"/>
              <a:t>De ……… ziet </a:t>
            </a:r>
            <a:r>
              <a:rPr lang="nl-NL" sz="2800" dirty="0"/>
              <a:t>erop toe dat de rechten van consumenten worden beschermd en dat bedrijven eerlijk met elkaar concurreren.</a:t>
            </a:r>
            <a:endParaRPr lang="nl-NL" altLang="nl-NL" sz="2800" dirty="0"/>
          </a:p>
        </p:txBody>
      </p:sp>
      <p:sp>
        <p:nvSpPr>
          <p:cNvPr id="9223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84591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 idx="4294967295"/>
          </p:nvPr>
        </p:nvSpPr>
        <p:spPr>
          <a:xfrm>
            <a:off x="457200" y="549275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sz="3600" dirty="0">
                <a:solidFill>
                  <a:srgbClr val="54BDF2"/>
                </a:solidFill>
              </a:rPr>
              <a:t>Deugdelijk product</a:t>
            </a:r>
            <a:endParaRPr lang="nl-NL" altLang="nl-NL" sz="3600" dirty="0">
              <a:solidFill>
                <a:srgbClr val="54BDF2"/>
              </a:solidFill>
            </a:endParaRPr>
          </a:p>
        </p:txBody>
      </p:sp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7" name="Rechthoek 6"/>
          <p:cNvSpPr>
            <a:spLocks noChangeArrowheads="1"/>
          </p:cNvSpPr>
          <p:nvPr/>
        </p:nvSpPr>
        <p:spPr bwMode="auto">
          <a:xfrm>
            <a:off x="849861" y="2321038"/>
            <a:ext cx="75961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800" dirty="0"/>
              <a:t>De koper heeft recht op een deugdelijk product. Dit is een product dat bij normaal gebruik naar behoren functioneert.</a:t>
            </a:r>
          </a:p>
        </p:txBody>
      </p:sp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938376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 idx="4294967295"/>
          </p:nvPr>
        </p:nvSpPr>
        <p:spPr>
          <a:xfrm>
            <a:off x="457200" y="560397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sz="3600" dirty="0">
                <a:solidFill>
                  <a:srgbClr val="54BDF2"/>
                </a:solidFill>
              </a:rPr>
              <a:t>Consumentenrecht</a:t>
            </a:r>
            <a:endParaRPr lang="nl-NL" altLang="nl-NL" sz="3600" dirty="0">
              <a:solidFill>
                <a:srgbClr val="54BDF2"/>
              </a:solidFill>
            </a:endParaRPr>
          </a:p>
        </p:txBody>
      </p:sp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899592" y="1412776"/>
            <a:ext cx="7561262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altLang="nl-NL" sz="2800" dirty="0"/>
              <a:t>Als de consument iets koopt van een bedrijf, spreken we van een consumentenkoop. Voor zowel de koper als de verkoper geldt dan het consumentenrecht.</a:t>
            </a:r>
          </a:p>
          <a:p>
            <a:endParaRPr lang="nl-NL" altLang="nl-NL" sz="2800" dirty="0"/>
          </a:p>
          <a:p>
            <a:r>
              <a:rPr lang="nl-NL" sz="2800" dirty="0"/>
              <a:t>De belangrijkste wetten uit het consumentenrecht zijn:</a:t>
            </a:r>
          </a:p>
          <a:p>
            <a:r>
              <a:rPr lang="nl-NL" sz="2800" dirty="0"/>
              <a:t>• de Warenwet</a:t>
            </a:r>
          </a:p>
          <a:p>
            <a:r>
              <a:rPr lang="nl-NL" sz="2800" dirty="0"/>
              <a:t>• de Wet koop op afstand</a:t>
            </a:r>
          </a:p>
          <a:p>
            <a:r>
              <a:rPr lang="nl-NL" sz="2800" dirty="0"/>
              <a:t>• de Colportagewet</a:t>
            </a:r>
          </a:p>
          <a:p>
            <a:r>
              <a:rPr lang="nl-NL" sz="2800" dirty="0"/>
              <a:t>• de Wet productaansprakelijkheid</a:t>
            </a:r>
            <a:endParaRPr lang="nl-NL" altLang="nl-NL" sz="2800" dirty="0"/>
          </a:p>
        </p:txBody>
      </p:sp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604602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 idx="4294967295"/>
          </p:nvPr>
        </p:nvSpPr>
        <p:spPr>
          <a:xfrm>
            <a:off x="457199" y="540472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sz="3600" dirty="0">
                <a:solidFill>
                  <a:srgbClr val="54BDF2"/>
                </a:solidFill>
              </a:rPr>
              <a:t>Warenwet</a:t>
            </a:r>
            <a:endParaRPr lang="nl-NL" altLang="nl-NL" sz="3600" dirty="0">
              <a:solidFill>
                <a:srgbClr val="54BDF2"/>
              </a:solidFill>
            </a:endParaRPr>
          </a:p>
        </p:txBody>
      </p:sp>
      <p:sp>
        <p:nvSpPr>
          <p:cNvPr id="11268" name="Tekstvak 8"/>
          <p:cNvSpPr txBox="1">
            <a:spLocks noChangeArrowheads="1"/>
          </p:cNvSpPr>
          <p:nvPr/>
        </p:nvSpPr>
        <p:spPr bwMode="auto">
          <a:xfrm>
            <a:off x="719136" y="1191932"/>
            <a:ext cx="770572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800" dirty="0"/>
              <a:t>De Warenwet verbiedt de verkoop van levensmiddelen en andere producten die een gevaar vormen voor je gezondheid of veiligheid.</a:t>
            </a:r>
          </a:p>
          <a:p>
            <a:pPr eaLnBrk="1" hangingPunct="1"/>
            <a:endParaRPr lang="nl-NL" altLang="nl-NL" sz="2800" dirty="0"/>
          </a:p>
          <a:p>
            <a:pPr eaLnBrk="1" hangingPunct="1"/>
            <a:r>
              <a:rPr lang="nl-NL" altLang="nl-NL" sz="2800" dirty="0"/>
              <a:t>De Warenwet schrijft voor dat de juiste productinformatie op de verpakking staat vermeld. </a:t>
            </a:r>
          </a:p>
          <a:p>
            <a:pPr eaLnBrk="1" hangingPunct="1"/>
            <a:endParaRPr lang="nl-NL" altLang="nl-NL" sz="2800" dirty="0"/>
          </a:p>
          <a:p>
            <a:pPr eaLnBrk="1" hangingPunct="1"/>
            <a:r>
              <a:rPr lang="nl-NL" altLang="nl-NL" sz="2800" dirty="0"/>
              <a:t>De Voedsel en Waren Autoriteit (VWA) is de instantie die toezicht houdt op de naleving van de Warenwet.</a:t>
            </a:r>
          </a:p>
        </p:txBody>
      </p:sp>
      <p:sp>
        <p:nvSpPr>
          <p:cNvPr id="11269" name="Tekstvak 11"/>
          <p:cNvSpPr txBox="1">
            <a:spLocks noChangeArrowheads="1"/>
          </p:cNvSpPr>
          <p:nvPr/>
        </p:nvSpPr>
        <p:spPr bwMode="auto">
          <a:xfrm>
            <a:off x="5364163" y="2852738"/>
            <a:ext cx="3779837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1800"/>
          </a:p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1272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 idx="4294967295"/>
          </p:nvPr>
        </p:nvSpPr>
        <p:spPr>
          <a:xfrm>
            <a:off x="493712" y="558882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altLang="nl-NL" sz="3600" dirty="0">
                <a:solidFill>
                  <a:srgbClr val="54BDF2"/>
                </a:solidFill>
              </a:rPr>
              <a:t>Wet koop op afstand</a:t>
            </a:r>
          </a:p>
        </p:txBody>
      </p:sp>
      <p:sp>
        <p:nvSpPr>
          <p:cNvPr id="11268" name="Tekstvak 8"/>
          <p:cNvSpPr txBox="1">
            <a:spLocks noChangeArrowheads="1"/>
          </p:cNvSpPr>
          <p:nvPr/>
        </p:nvSpPr>
        <p:spPr bwMode="auto">
          <a:xfrm>
            <a:off x="755650" y="1989138"/>
            <a:ext cx="7705725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800" dirty="0"/>
              <a:t>Aankopen via internet, de telefoon of via een bestelbon zijn aankopen op afstand. De speciale regels die hier voor gelden staan in de Wet koop op afstand.</a:t>
            </a:r>
          </a:p>
          <a:p>
            <a:pPr eaLnBrk="1" hangingPunct="1"/>
            <a:endParaRPr lang="nl-NL" altLang="nl-NL" sz="2800" dirty="0"/>
          </a:p>
          <a:p>
            <a:pPr eaLnBrk="1" hangingPunct="1"/>
            <a:r>
              <a:rPr lang="nl-NL" altLang="nl-NL" sz="2800" dirty="0"/>
              <a:t>Je moet de algemene voorwaarden van de verkoper kunnen inzien.</a:t>
            </a:r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 idx="4294967295"/>
          </p:nvPr>
        </p:nvSpPr>
        <p:spPr>
          <a:xfrm>
            <a:off x="493712" y="564582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sz="3600" dirty="0">
                <a:solidFill>
                  <a:srgbClr val="54BDF2"/>
                </a:solidFill>
              </a:rPr>
              <a:t>Colportagewet</a:t>
            </a:r>
            <a:endParaRPr lang="nl-NL" altLang="nl-NL" sz="3600" dirty="0">
              <a:solidFill>
                <a:srgbClr val="54BDF2"/>
              </a:solidFill>
            </a:endParaRPr>
          </a:p>
        </p:txBody>
      </p:sp>
      <p:sp>
        <p:nvSpPr>
          <p:cNvPr id="11268" name="Tekstvak 8"/>
          <p:cNvSpPr txBox="1">
            <a:spLocks noChangeArrowheads="1"/>
          </p:cNvSpPr>
          <p:nvPr/>
        </p:nvSpPr>
        <p:spPr bwMode="auto">
          <a:xfrm>
            <a:off x="755649" y="1529874"/>
            <a:ext cx="77057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800" dirty="0"/>
              <a:t>Bij verkoop aan huis is er sprake van colportage. De Colportagewet beschermt de consument tegen aankopen waar je van tevoren niet goed over hebt kunnen nadenken.</a:t>
            </a:r>
          </a:p>
          <a:p>
            <a:pPr eaLnBrk="1" hangingPunct="1"/>
            <a:endParaRPr lang="nl-NL" altLang="nl-NL" sz="2800" dirty="0"/>
          </a:p>
          <a:p>
            <a:pPr eaLnBrk="1" hangingPunct="1"/>
            <a:r>
              <a:rPr lang="nl-NL" altLang="nl-NL" sz="2800" dirty="0"/>
              <a:t>Deze wet geldt bij: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nl-NL" altLang="nl-NL" sz="2800" dirty="0"/>
              <a:t>verkopen aan de deur,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nl-NL" altLang="nl-NL" sz="2800" dirty="0"/>
              <a:t>een verkoopdemonstratie tijdens bus of bootreis,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nl-NL" altLang="nl-NL" sz="2800" dirty="0"/>
              <a:t>thuisverkopen.</a:t>
            </a:r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 idx="4294967295"/>
          </p:nvPr>
        </p:nvSpPr>
        <p:spPr>
          <a:xfrm>
            <a:off x="457200" y="549275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sz="3600">
                <a:solidFill>
                  <a:srgbClr val="54BDF2"/>
                </a:solidFill>
              </a:rPr>
              <a:t>Colportagewet</a:t>
            </a:r>
            <a:endParaRPr lang="nl-NL" altLang="nl-NL" sz="3600" dirty="0">
              <a:solidFill>
                <a:srgbClr val="54BDF2"/>
              </a:solidFill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827088" y="1916113"/>
            <a:ext cx="75612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D:\Pincode - 6e editie\Pincode - vmbo bb\ICT\Leerjaar 3\verkleind-beeld-Pincode-3gt\verkleind-beeld-Pincode-3gt\2 - hoofdstuk 2\80826E6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692" y="1556792"/>
            <a:ext cx="666661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67978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 idx="4294967295"/>
          </p:nvPr>
        </p:nvSpPr>
        <p:spPr>
          <a:xfrm>
            <a:off x="565216" y="539759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sz="3600" dirty="0">
                <a:solidFill>
                  <a:srgbClr val="54BDF2"/>
                </a:solidFill>
              </a:rPr>
              <a:t>Wet productaansprakelijkheid</a:t>
            </a:r>
            <a:endParaRPr lang="nl-NL" altLang="nl-NL" sz="3600" dirty="0">
              <a:solidFill>
                <a:srgbClr val="54BDF2"/>
              </a:solidFill>
            </a:endParaRPr>
          </a:p>
        </p:txBody>
      </p:sp>
      <p:sp>
        <p:nvSpPr>
          <p:cNvPr id="11268" name="Tekstvak 8"/>
          <p:cNvSpPr txBox="1">
            <a:spLocks noChangeArrowheads="1"/>
          </p:cNvSpPr>
          <p:nvPr/>
        </p:nvSpPr>
        <p:spPr bwMode="auto">
          <a:xfrm>
            <a:off x="755650" y="1989138"/>
            <a:ext cx="7705725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800" dirty="0"/>
              <a:t>De Wet productaansprakelijkheid stelt de producent aansprakelijk wanneer een gebrekkig product schade veroorzaakt.</a:t>
            </a:r>
          </a:p>
          <a:p>
            <a:pPr eaLnBrk="1" hangingPunct="1"/>
            <a:endParaRPr lang="nl-NL" altLang="nl-NL" sz="2800" dirty="0"/>
          </a:p>
          <a:p>
            <a:pPr eaLnBrk="1" hangingPunct="1"/>
            <a:r>
              <a:rPr lang="nl-NL" altLang="nl-NL" sz="2800" dirty="0"/>
              <a:t>Er kan bijvoorbeeld waterschade ontstaan door een lekkende kraan. De schade heet dan gevolgschade.</a:t>
            </a:r>
          </a:p>
        </p:txBody>
      </p:sp>
      <p:sp>
        <p:nvSpPr>
          <p:cNvPr id="12293" name="Tekstvak 11"/>
          <p:cNvSpPr txBox="1">
            <a:spLocks noChangeArrowheads="1"/>
          </p:cNvSpPr>
          <p:nvPr/>
        </p:nvSpPr>
        <p:spPr bwMode="auto">
          <a:xfrm>
            <a:off x="5364163" y="2852738"/>
            <a:ext cx="3779837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1800"/>
          </a:p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 idx="4294967295"/>
          </p:nvPr>
        </p:nvSpPr>
        <p:spPr>
          <a:xfrm>
            <a:off x="994179" y="596205"/>
            <a:ext cx="8229600" cy="1143000"/>
          </a:xfrm>
        </p:spPr>
        <p:txBody>
          <a:bodyPr anchor="t"/>
          <a:lstStyle/>
          <a:p>
            <a:pPr algn="l" eaLnBrk="1" hangingPunct="1"/>
            <a:r>
              <a:rPr lang="nl-NL" altLang="nl-NL" sz="3600" dirty="0">
                <a:solidFill>
                  <a:srgbClr val="54BDF2"/>
                </a:solidFill>
              </a:rPr>
              <a:t>De Stichting Geschillencommissies</a:t>
            </a:r>
            <a:br>
              <a:rPr lang="nl-NL" altLang="nl-NL" sz="3600" dirty="0">
                <a:solidFill>
                  <a:srgbClr val="54BDF2"/>
                </a:solidFill>
              </a:rPr>
            </a:br>
            <a:r>
              <a:rPr lang="nl-NL" altLang="nl-NL" sz="3600" dirty="0">
                <a:solidFill>
                  <a:srgbClr val="54BDF2"/>
                </a:solidFill>
              </a:rPr>
              <a:t>Consumentenzaken (SGC)</a:t>
            </a:r>
          </a:p>
        </p:txBody>
      </p:sp>
      <p:sp>
        <p:nvSpPr>
          <p:cNvPr id="9219" name="Tekstvak 4"/>
          <p:cNvSpPr txBox="1">
            <a:spLocks noChangeArrowheads="1"/>
          </p:cNvSpPr>
          <p:nvPr/>
        </p:nvSpPr>
        <p:spPr bwMode="auto">
          <a:xfrm>
            <a:off x="971600" y="1844675"/>
            <a:ext cx="79216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/>
              <a:t>Deze behandelt klachten tussen consumenten en ondernemers. Er zijn verschillende afdelingen voor groepen producten of diensten, bijvoorbeeld voor kleding, webshops of reizen.</a:t>
            </a:r>
          </a:p>
          <a:p>
            <a:endParaRPr lang="nl-NL" sz="2800" dirty="0"/>
          </a:p>
          <a:p>
            <a:r>
              <a:rPr lang="nl-NL" sz="2800" dirty="0"/>
              <a:t>Als de Geschillencommissie een uitspraak doet, dan is deze bindend. Dat betekent dat beide partijen zich aan de uitspraak moeten houden.</a:t>
            </a:r>
            <a:endParaRPr lang="nl-NL" altLang="nl-NL" sz="2800" dirty="0"/>
          </a:p>
        </p:txBody>
      </p:sp>
      <p:sp>
        <p:nvSpPr>
          <p:cNvPr id="9223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12627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7_Metro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467</Words>
  <Application>Microsoft Office PowerPoint</Application>
  <PresentationFormat>Diavoorstelling (4:3)</PresentationFormat>
  <Paragraphs>77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10</vt:i4>
      </vt:variant>
    </vt:vector>
  </HeadingPairs>
  <TitlesOfParts>
    <vt:vector size="19" baseType="lpstr">
      <vt:lpstr>Arial</vt:lpstr>
      <vt:lpstr>Calibri</vt:lpstr>
      <vt:lpstr>Consolas</vt:lpstr>
      <vt:lpstr>Corbel</vt:lpstr>
      <vt:lpstr>Wingdings</vt:lpstr>
      <vt:lpstr>Wingdings 2</vt:lpstr>
      <vt:lpstr>Wingdings 3</vt:lpstr>
      <vt:lpstr>Standaardontwerp</vt:lpstr>
      <vt:lpstr>7_Metro</vt:lpstr>
      <vt:lpstr>§2.2 Sta je in je recht?</vt:lpstr>
      <vt:lpstr>Deugdelijk product</vt:lpstr>
      <vt:lpstr>Consumentenrecht</vt:lpstr>
      <vt:lpstr>Warenwet</vt:lpstr>
      <vt:lpstr>Wet koop op afstand</vt:lpstr>
      <vt:lpstr>Colportagewet</vt:lpstr>
      <vt:lpstr>Colportagewet</vt:lpstr>
      <vt:lpstr>Wet productaansprakelijkheid</vt:lpstr>
      <vt:lpstr>De Stichting Geschillencommissies Consumentenzaken (SGC)</vt:lpstr>
      <vt:lpstr>Vul aan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rob van der feen</dc:creator>
  <cp:lastModifiedBy>Mosink, HPC (Ron)</cp:lastModifiedBy>
  <cp:revision>227</cp:revision>
  <dcterms:created xsi:type="dcterms:W3CDTF">2009-03-16T17:34:45Z</dcterms:created>
  <dcterms:modified xsi:type="dcterms:W3CDTF">2021-04-12T06:00:27Z</dcterms:modified>
</cp:coreProperties>
</file>