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9" r:id="rId1"/>
    <p:sldMasterId id="2147483821" r:id="rId2"/>
  </p:sldMasterIdLst>
  <p:notesMasterIdLst>
    <p:notesMasterId r:id="rId13"/>
  </p:notesMasterIdLst>
  <p:handoutMasterIdLst>
    <p:handoutMasterId r:id="rId14"/>
  </p:handoutMasterIdLst>
  <p:sldIdLst>
    <p:sldId id="335" r:id="rId3"/>
    <p:sldId id="342" r:id="rId4"/>
    <p:sldId id="343" r:id="rId5"/>
    <p:sldId id="317" r:id="rId6"/>
    <p:sldId id="326" r:id="rId7"/>
    <p:sldId id="325" r:id="rId8"/>
    <p:sldId id="345" r:id="rId9"/>
    <p:sldId id="324" r:id="rId10"/>
    <p:sldId id="338" r:id="rId11"/>
    <p:sldId id="344" r:id="rId12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bruiker" initials="G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4BDF2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86" autoAdjust="0"/>
    <p:restoredTop sz="99884" autoAdjust="0"/>
  </p:normalViewPr>
  <p:slideViewPr>
    <p:cSldViewPr>
      <p:cViewPr varScale="1">
        <p:scale>
          <a:sx n="84" d="100"/>
          <a:sy n="84" d="100"/>
        </p:scale>
        <p:origin x="133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nl-NL" altLang="nl-NL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CCBCCEBA-9620-4A8B-AC0A-4ED96A5EEA0C}" type="datetimeFigureOut">
              <a:rPr lang="nl-NL" altLang="nl-NL"/>
              <a:pPr/>
              <a:t>12-4-2021</a:t>
            </a:fld>
            <a:endParaRPr lang="nl-NL" altLang="nl-NL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nl-NL" altLang="nl-NL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54CB1A10-D4B8-42AF-804C-E07D51215923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5012786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anose="020F0502020204030204" pitchFamily="34" charset="0"/>
              </a:defRPr>
            </a:lvl1pPr>
          </a:lstStyle>
          <a:p>
            <a:endParaRPr lang="nl-NL" alt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8C747A7-EFEB-4F7E-91EA-9181857640EB}" type="datetimeFigureOut">
              <a:rPr lang="nl-NL"/>
              <a:pPr>
                <a:defRPr/>
              </a:pPr>
              <a:t>12-4-2021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anose="020F0502020204030204" pitchFamily="34" charset="0"/>
              </a:defRPr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94BF427E-C23D-459C-A6A1-1EF3CA0020A6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705190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6395F2-884A-4E05-AFC3-D772139EA58D}" type="slidenum">
              <a:rPr lang="nl-NL" altLang="nl-NL"/>
              <a:pPr/>
              <a:t>1</a:t>
            </a:fld>
            <a:endParaRPr lang="nl-NL" altLang="nl-NL"/>
          </a:p>
        </p:txBody>
      </p:sp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17412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27250D2E-D7EE-4A92-A297-F7839096296A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1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6240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492722-0B17-4BB7-8E7F-D0D498476E00}" type="slidenum">
              <a:rPr lang="nl-NL" altLang="nl-NL"/>
              <a:pPr/>
              <a:t>10</a:t>
            </a:fld>
            <a:endParaRPr lang="nl-NL" altLang="nl-NL"/>
          </a:p>
        </p:txBody>
      </p:sp>
      <p:sp>
        <p:nvSpPr>
          <p:cNvPr id="1638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16388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29AA6EB1-83D1-44BB-99D7-9FDEA7101A93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10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686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6395F2-884A-4E05-AFC3-D772139EA58D}" type="slidenum">
              <a:rPr lang="nl-NL" altLang="nl-NL"/>
              <a:pPr/>
              <a:t>2</a:t>
            </a:fld>
            <a:endParaRPr lang="nl-NL" altLang="nl-NL"/>
          </a:p>
        </p:txBody>
      </p:sp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17412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27250D2E-D7EE-4A92-A297-F7839096296A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2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3734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6395F2-884A-4E05-AFC3-D772139EA58D}" type="slidenum">
              <a:rPr lang="nl-NL" altLang="nl-NL"/>
              <a:pPr/>
              <a:t>3</a:t>
            </a:fld>
            <a:endParaRPr lang="nl-NL" altLang="nl-NL"/>
          </a:p>
        </p:txBody>
      </p:sp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17412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27250D2E-D7EE-4A92-A297-F7839096296A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3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1899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528CE0-2A01-417D-B825-3BDDF250CDCD}" type="slidenum">
              <a:rPr lang="nl-NL" altLang="nl-NL"/>
              <a:pPr/>
              <a:t>4</a:t>
            </a:fld>
            <a:endParaRPr lang="nl-NL" altLang="nl-NL"/>
          </a:p>
        </p:txBody>
      </p:sp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1843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303A482F-B244-42BE-BECE-BE2FCB7627F3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4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4184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E5AD11-D5BA-4B0B-A4E0-D9FC531E805F}" type="slidenum">
              <a:rPr lang="nl-NL" altLang="nl-NL"/>
              <a:pPr/>
              <a:t>5</a:t>
            </a:fld>
            <a:endParaRPr lang="nl-NL" altLang="nl-NL"/>
          </a:p>
        </p:txBody>
      </p:sp>
      <p:sp>
        <p:nvSpPr>
          <p:cNvPr id="2150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21508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1938C20E-8499-4B9F-AFCC-F73CCB6799A3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5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804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6D158C-006A-48EE-977F-CB943288CAD1}" type="slidenum">
              <a:rPr lang="nl-NL" altLang="nl-NL"/>
              <a:pPr/>
              <a:t>6</a:t>
            </a:fld>
            <a:endParaRPr lang="nl-NL" altLang="nl-NL"/>
          </a:p>
        </p:txBody>
      </p:sp>
      <p:sp>
        <p:nvSpPr>
          <p:cNvPr id="2048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20484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1BC06E9-B999-48B1-B2F7-73E77119841B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6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3237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6395F2-884A-4E05-AFC3-D772139EA58D}" type="slidenum">
              <a:rPr lang="nl-NL" altLang="nl-NL"/>
              <a:pPr/>
              <a:t>7</a:t>
            </a:fld>
            <a:endParaRPr lang="nl-NL" altLang="nl-NL"/>
          </a:p>
        </p:txBody>
      </p:sp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17412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27250D2E-D7EE-4A92-A297-F7839096296A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7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7079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4B4899-3E2E-4D51-BCF6-267511631F45}" type="slidenum">
              <a:rPr lang="nl-NL" altLang="nl-NL"/>
              <a:pPr/>
              <a:t>8</a:t>
            </a:fld>
            <a:endParaRPr lang="nl-NL" altLang="nl-NL"/>
          </a:p>
        </p:txBody>
      </p:sp>
      <p:sp>
        <p:nvSpPr>
          <p:cNvPr id="1945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19460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74486DF8-E908-44F2-BF3C-5869FFFAFC38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8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3422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492722-0B17-4BB7-8E7F-D0D498476E00}" type="slidenum">
              <a:rPr lang="nl-NL" altLang="nl-NL"/>
              <a:pPr/>
              <a:t>9</a:t>
            </a:fld>
            <a:endParaRPr lang="nl-NL" altLang="nl-NL"/>
          </a:p>
        </p:txBody>
      </p:sp>
      <p:sp>
        <p:nvSpPr>
          <p:cNvPr id="1638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16388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29AA6EB1-83D1-44BB-99D7-9FDEA7101A93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9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903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6C6D8-DD7A-4F7E-9367-2CFD54162923}" type="datetime1">
              <a:rPr lang="nl-NL"/>
              <a:pPr>
                <a:defRPr/>
              </a:pPr>
              <a:t>12-4-2021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NL" altLang="nl-NL"/>
              <a:t>© Noordhoff Uitgevers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44CB44-325C-48F4-B0F1-C5B74AEC8010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89131545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6EC00-B5BA-47D4-8A8C-1AAD4C7908E0}" type="datetime1">
              <a:rPr lang="nl-NL"/>
              <a:pPr>
                <a:defRPr/>
              </a:pPr>
              <a:t>12-4-2021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NL" altLang="nl-NL"/>
              <a:t>© Noordhoff Uitgevers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B2BAF2-D56F-4583-825D-8669B8939CA8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07484909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12B9A-7B77-466A-B40A-03BF4DE8611E}" type="datetime1">
              <a:rPr lang="nl-NL"/>
              <a:pPr>
                <a:defRPr/>
              </a:pPr>
              <a:t>12-4-2021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NL" altLang="nl-NL"/>
              <a:t>© Noordhoff Uitgevers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6305D0-C291-4B96-AFEA-A0E0B1D6CEA3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55473133"/>
      </p:ext>
    </p:extLst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Rechthoek 4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6" name="Rechthoek 5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7" name="Rechthoek 6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" name="Rechthoek 9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1" name="Rechthoek 10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2" name="Rechthoek 11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3" name="Rechthoek 12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4" name="Rechthoek 13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nl-NL"/>
              <a:t>Klik om het opmaakprofiel van de modelondertitel te bewerken</a:t>
            </a:r>
            <a:endParaRPr lang="en-US"/>
          </a:p>
        </p:txBody>
      </p:sp>
      <p:sp>
        <p:nvSpPr>
          <p:cNvPr id="15" name="Tijdelijke aanduiding voor datum 27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603E7C3-7BA7-44D2-BD6F-D2BC3C8FFBF4}" type="datetime1">
              <a:rPr lang="nl-NL"/>
              <a:pPr>
                <a:defRPr/>
              </a:pPr>
              <a:t>12-4-2021</a:t>
            </a:fld>
            <a:endParaRPr lang="nl-NL"/>
          </a:p>
        </p:txBody>
      </p:sp>
      <p:sp>
        <p:nvSpPr>
          <p:cNvPr id="16" name="Tijdelijke aanduiding voor voettekst 16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nl-NL" altLang="nl-NL"/>
              <a:t>© Noordhoff Uitgevers 2011</a:t>
            </a:r>
          </a:p>
        </p:txBody>
      </p:sp>
      <p:sp>
        <p:nvSpPr>
          <p:cNvPr id="17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>
            <a:lvl1pPr>
              <a:defRPr/>
            </a:lvl1pPr>
          </a:lstStyle>
          <a:p>
            <a:fld id="{BB68E0EF-7054-4E68-8B3D-D0DB81CCE045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72330405"/>
      </p:ext>
    </p:extLst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Rechthoek 4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Rechthoek 5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hthoek 6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Rechthoek 7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9" name="Rechthoek 8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0" name="Rechthoek 9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1" name="Rechthoek 10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2" name="Rechthoek 11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3" name="Vrije vorm 12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4" name="Vrije vorm 13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5" name="Vrije vorm 14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6" name="Vrije v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7" name="Vrije v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8" name="Vrije v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9" name="Vrije v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20" name="Vrije v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21" name="Vrije v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22" name="Vrije v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23" name="Vrije v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24" name="Vrije v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25" name="Vrije vorm 24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26" name="Vrije vorm 25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27" name="Vrije v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28" name="Rechthoek 27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9" name="Rechthoek 28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30" name="Rechthoek 29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31" name="Rechthoek 30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32" name="Rechthoek 31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33" name="Rechthoek 32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001BAAA-F8EE-4B8B-A2B3-449C19FEC359}" type="datetime1">
              <a:rPr lang="nl-NL"/>
              <a:pPr>
                <a:defRPr/>
              </a:pPr>
              <a:t>12-4-2021</a:t>
            </a:fld>
            <a:endParaRPr lang="nl-NL"/>
          </a:p>
        </p:txBody>
      </p:sp>
      <p:sp>
        <p:nvSpPr>
          <p:cNvPr id="3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nl-NL" altLang="nl-NL"/>
              <a:t>© Noordhoff Uitgevers 2011</a:t>
            </a:r>
          </a:p>
        </p:txBody>
      </p:sp>
      <p:sp>
        <p:nvSpPr>
          <p:cNvPr id="3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>
            <a:lvl1pPr>
              <a:defRPr/>
            </a:lvl1pPr>
          </a:lstStyle>
          <a:p>
            <a:fld id="{CD1A13F2-E5AA-4B5C-874C-DA65A55134EA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49670350"/>
      </p:ext>
    </p:extLst>
  </p:cSld>
  <p:clrMapOvr>
    <a:masterClrMapping/>
  </p:clrMapOvr>
  <p:transition advClick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18B6C6A-E447-4BF9-A41B-379B1AD08348}" type="datetime1">
              <a:rPr lang="nl-NL"/>
              <a:pPr>
                <a:defRPr/>
              </a:pPr>
              <a:t>12-4-2021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nl-NL" altLang="nl-NL"/>
              <a:t>© Noordhoff Uitgevers 2011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>
            <a:lvl1pPr>
              <a:defRPr/>
            </a:lvl1pPr>
          </a:lstStyle>
          <a:p>
            <a:fld id="{C13604D9-CA60-4A3D-A5E5-F60FFC5860FA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63138925"/>
      </p:ext>
    </p:extLst>
  </p:cSld>
  <p:clrMapOvr>
    <a:masterClrMapping/>
  </p:clrMapOvr>
  <p:transition advClick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Rechthoek 7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9" name="Rechthoek 8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0" name="Rechthoek 9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1" name="Rechthoek 10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2" name="Rechthoek 11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3" name="Rechthoek 12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4" name="Rechthoek 13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5" name="Rechthoek 14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6" name="Rechthoek 15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1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F759F19-A2B2-4C7D-BE62-BAC16D1AEDB7}" type="datetime1">
              <a:rPr lang="nl-NL"/>
              <a:pPr>
                <a:defRPr/>
              </a:pPr>
              <a:t>12-4-2021</a:t>
            </a:fld>
            <a:endParaRPr lang="nl-NL"/>
          </a:p>
        </p:txBody>
      </p:sp>
      <p:sp>
        <p:nvSpPr>
          <p:cNvPr id="1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nl-NL" altLang="nl-NL"/>
              <a:t>© Noordhoff Uitgevers 2011</a:t>
            </a:r>
          </a:p>
        </p:txBody>
      </p:sp>
      <p:sp>
        <p:nvSpPr>
          <p:cNvPr id="1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>
            <a:lvl1pPr>
              <a:defRPr/>
            </a:lvl1pPr>
          </a:lstStyle>
          <a:p>
            <a:fld id="{46136352-2D79-4AC3-9C57-0CC795B2CEB5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39872346"/>
      </p:ext>
    </p:extLst>
  </p:cSld>
  <p:clrMapOvr>
    <a:masterClrMapping/>
  </p:clrMapOvr>
  <p:transition advClick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784FA2D-59EA-4F17-921F-A7C1B940BBD7}" type="datetime1">
              <a:rPr lang="nl-NL"/>
              <a:pPr>
                <a:defRPr/>
              </a:pPr>
              <a:t>12-4-2021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nl-NL" altLang="nl-NL"/>
              <a:t>© Noordhoff Uitgevers 2011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>
            <a:lvl1pPr>
              <a:defRPr/>
            </a:lvl1pPr>
          </a:lstStyle>
          <a:p>
            <a:fld id="{5683187C-6664-4AFC-A5C0-424F380A486E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48744192"/>
      </p:ext>
    </p:extLst>
  </p:cSld>
  <p:clrMapOvr>
    <a:masterClrMapping/>
  </p:clrMapOvr>
  <p:transition advClick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Rechthoek 5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hthoek 6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Rechthoek 7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9" name="Rechthoek 8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0" name="Rechthoek 9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1" name="Rechthoek 10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2" name="Rechthoek 11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3" name="Rechthoek 12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4" name="Rechthoek 13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15" name="Rechte verbindingslijn 14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6" name="Groep 1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17" name="Rechte verbindingslijn 16"/>
            <p:cNvCxnSpPr/>
            <p:nvPr/>
          </p:nvCxnSpPr>
          <p:spPr>
            <a:xfrm rot="16200000">
              <a:off x="6663593" y="1280974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/>
            <p:cNvCxnSpPr/>
            <p:nvPr/>
          </p:nvCxnSpPr>
          <p:spPr>
            <a:xfrm rot="5400000" flipH="1">
              <a:off x="6744513" y="1279999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ep 25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21" name="Rechte verbindingslijn 20"/>
            <p:cNvCxnSpPr/>
            <p:nvPr/>
          </p:nvCxnSpPr>
          <p:spPr>
            <a:xfrm rot="16200000">
              <a:off x="6663593" y="1280974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echte verbindingslijn 21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echte verbindingslijn 22"/>
            <p:cNvCxnSpPr/>
            <p:nvPr/>
          </p:nvCxnSpPr>
          <p:spPr>
            <a:xfrm rot="5400000" flipH="1">
              <a:off x="6744513" y="1279999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ep 29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25" name="Rechte verbindingslijn 24"/>
            <p:cNvCxnSpPr/>
            <p:nvPr/>
          </p:nvCxnSpPr>
          <p:spPr>
            <a:xfrm rot="16200000">
              <a:off x="6663592" y="1280974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Rechte verbindingslijn 25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Rechte verbindingslijn 26"/>
            <p:cNvCxnSpPr/>
            <p:nvPr/>
          </p:nvCxnSpPr>
          <p:spPr>
            <a:xfrm rot="5400000" flipH="1">
              <a:off x="6744512" y="1279999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nl-NL" noProof="0"/>
              <a:t>Klik op het pictogram als u een afbeelding wilt toevoegen</a:t>
            </a:r>
            <a:endParaRPr lang="en-US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8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CC8DF5E-2249-40C2-BE9A-D39EAEF71FE4}" type="datetime1">
              <a:rPr lang="nl-NL"/>
              <a:pPr>
                <a:defRPr/>
              </a:pPr>
              <a:t>12-4-2021</a:t>
            </a:fld>
            <a:endParaRPr lang="nl-NL"/>
          </a:p>
        </p:txBody>
      </p:sp>
      <p:sp>
        <p:nvSpPr>
          <p:cNvPr id="29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© Noordhoff Uitgevers 2011</a:t>
            </a:r>
          </a:p>
        </p:txBody>
      </p:sp>
      <p:sp>
        <p:nvSpPr>
          <p:cNvPr id="30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EE41E2-F650-4D64-9B81-B12955B4C3AA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82279261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88CA0-296F-4A90-9C77-FA14A24F7AEF}" type="datetime1">
              <a:rPr lang="nl-NL"/>
              <a:pPr>
                <a:defRPr/>
              </a:pPr>
              <a:t>12-4-2021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NL" altLang="nl-NL"/>
              <a:t>© Noordhoff Uitgevers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7EAACE-553D-41B1-B1CE-B1D0BE5BD36B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0209604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C3368F-F480-4705-8E61-EB83E0599188}" type="datetime1">
              <a:rPr lang="nl-NL"/>
              <a:pPr>
                <a:defRPr/>
              </a:pPr>
              <a:t>12-4-2021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NL" altLang="nl-NL"/>
              <a:t>© Noordhoff Uitgevers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FA40AC-211C-4205-B1DA-4F774AF73A9D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061129381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464B3-5128-4AFF-B8E6-0DBC4C4EDFCB}" type="datetime1">
              <a:rPr lang="nl-NL"/>
              <a:pPr>
                <a:defRPr/>
              </a:pPr>
              <a:t>12-4-2021</a:t>
            </a:fld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NL" altLang="nl-NL"/>
              <a:t>© Noordhoff Uitgevers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356D96-EF6F-475E-8DE6-95DFABED2272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131164092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1331E-7A27-45DC-AF5A-6A505105E0EB}" type="datetime1">
              <a:rPr lang="nl-NL"/>
              <a:pPr>
                <a:defRPr/>
              </a:pPr>
              <a:t>12-4-2021</a:t>
            </a:fld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NL" altLang="nl-NL"/>
              <a:t>© Noordhoff Uitgevers 2011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602C76-A4CC-4992-9C30-0456BD7C3A5A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53876131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B6ABE-F1CF-402B-BA4F-7CDF2FC74C26}" type="datetime1">
              <a:rPr lang="nl-NL"/>
              <a:pPr>
                <a:defRPr/>
              </a:pPr>
              <a:t>12-4-2021</a:t>
            </a:fld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NL" altLang="nl-NL"/>
              <a:t>© Noordhoff Uitgevers 2011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8A6644-DC93-4E2F-840F-1E3E9F7896F3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92265503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70480-CB89-4395-94AC-FE0319A21CF9}" type="datetime1">
              <a:rPr lang="nl-NL"/>
              <a:pPr>
                <a:defRPr/>
              </a:pPr>
              <a:t>12-4-2021</a:t>
            </a:fld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NL" altLang="nl-NL"/>
              <a:t>© Noordhoff Uitgevers 2011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50204A-A2A8-4DA6-99CB-ED23556A75B2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13726210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0E4BD5-1037-4961-BF7F-F56A9FCA0350}" type="datetime1">
              <a:rPr lang="nl-NL"/>
              <a:pPr>
                <a:defRPr/>
              </a:pPr>
              <a:t>12-4-2021</a:t>
            </a:fld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NL" altLang="nl-NL"/>
              <a:t>© Noordhoff Uitgevers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D0F7C4-DC81-4FA9-B35B-77F00D8D0FC3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8688873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E6B4A-80D4-4740-B920-4A30246DA1A1}" type="datetime1">
              <a:rPr lang="nl-NL"/>
              <a:pPr>
                <a:defRPr/>
              </a:pPr>
              <a:t>12-4-2021</a:t>
            </a:fld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NL" altLang="nl-NL"/>
              <a:t>© Noordhoff Uitgevers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B63393-24AA-4189-A499-9AD584801345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39599679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24984EB-3AB4-4681-9B06-C0F3B16195CD}" type="datetime1">
              <a:rPr lang="nl-NL"/>
              <a:pPr>
                <a:defRPr/>
              </a:pPr>
              <a:t>12-4-2021</a:t>
            </a:fld>
            <a:endParaRPr lang="nl-NL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nl-NL" altLang="nl-NL"/>
              <a:t>© Noordhoff Uitgevers 2011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9FDA846-FA68-4D21-AB0E-0C003952FA46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89" r:id="rId2"/>
    <p:sldLayoutId id="2147483888" r:id="rId3"/>
    <p:sldLayoutId id="2147483887" r:id="rId4"/>
    <p:sldLayoutId id="2147483886" r:id="rId5"/>
    <p:sldLayoutId id="2147483885" r:id="rId6"/>
    <p:sldLayoutId id="2147483884" r:id="rId7"/>
    <p:sldLayoutId id="2147483883" r:id="rId8"/>
    <p:sldLayoutId id="2147483882" r:id="rId9"/>
    <p:sldLayoutId id="2147483881" r:id="rId10"/>
    <p:sldLayoutId id="2147483880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00"/>
            </a:gs>
            <a:gs pos="64999">
              <a:srgbClr val="000000"/>
            </a:gs>
            <a:gs pos="100000">
              <a:srgbClr val="5A77A9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2051" name="Tijdelijke aanduiding voor tekst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modelstijlen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  <a:endParaRPr lang="en-US" altLang="nl-NL"/>
          </a:p>
        </p:txBody>
      </p:sp>
      <p:sp>
        <p:nvSpPr>
          <p:cNvPr id="34" name="Tijdelijke aanduiding voor datum 4"/>
          <p:cNvSpPr>
            <a:spLocks noGrp="1"/>
          </p:cNvSpPr>
          <p:nvPr>
            <p:ph type="dt" sz="half" idx="2"/>
          </p:nvPr>
        </p:nvSpPr>
        <p:spPr>
          <a:xfrm>
            <a:off x="6477000" y="55563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3E8D052-24FA-4E82-8DF5-1C609340FD4D}" type="datetime1">
              <a:rPr lang="nl-NL"/>
              <a:pPr>
                <a:defRPr/>
              </a:pPr>
              <a:t>12-4-2021</a:t>
            </a:fld>
            <a:endParaRPr lang="nl-NL"/>
          </a:p>
        </p:txBody>
      </p:sp>
      <p:sp>
        <p:nvSpPr>
          <p:cNvPr id="35" name="Tijdelijke aanduiding voor voettekst 5"/>
          <p:cNvSpPr>
            <a:spLocks noGrp="1"/>
          </p:cNvSpPr>
          <p:nvPr>
            <p:ph type="ftr" sz="quarter" idx="3"/>
          </p:nvPr>
        </p:nvSpPr>
        <p:spPr>
          <a:xfrm>
            <a:off x="914400" y="55563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r>
              <a:rPr lang="nl-NL" altLang="nl-NL"/>
              <a:t>© Noordhoff Uitgevers 2011</a:t>
            </a:r>
          </a:p>
        </p:txBody>
      </p:sp>
      <p:sp>
        <p:nvSpPr>
          <p:cNvPr id="36" name="Tijdelijke aanduiding voor dianummer 6"/>
          <p:cNvSpPr>
            <a:spLocks noGrp="1"/>
          </p:cNvSpPr>
          <p:nvPr>
            <p:ph type="sldNum" sz="quarter" idx="4"/>
          </p:nvPr>
        </p:nvSpPr>
        <p:spPr>
          <a:xfrm>
            <a:off x="8610600" y="55563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fld id="{F263EFA2-1837-4F5D-8EB7-095621BE68EA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anose="05000000000000000000" pitchFamily="2" charset="2"/>
        <a:buChar char=""/>
        <a:defRPr sz="30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"/>
        <a:defRPr sz="26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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3" panose="05040102010807070707" pitchFamily="18" charset="2"/>
        <a:buChar char=""/>
        <a:defRPr sz="22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 idx="4294967295"/>
          </p:nvPr>
        </p:nvSpPr>
        <p:spPr>
          <a:xfrm>
            <a:off x="457200" y="549275"/>
            <a:ext cx="8229600" cy="1143000"/>
          </a:xfrm>
        </p:spPr>
        <p:txBody>
          <a:bodyPr anchor="t"/>
          <a:lstStyle/>
          <a:p>
            <a:pPr eaLnBrk="1" hangingPunct="1"/>
            <a:r>
              <a:rPr lang="nl-NL" sz="3600">
                <a:solidFill>
                  <a:srgbClr val="54BDF2"/>
                </a:solidFill>
              </a:rPr>
              <a:t>§2.2 </a:t>
            </a:r>
            <a:r>
              <a:rPr lang="nl-NL" sz="3600" dirty="0">
                <a:solidFill>
                  <a:srgbClr val="54BDF2"/>
                </a:solidFill>
              </a:rPr>
              <a:t>Sta je in je recht?</a:t>
            </a:r>
            <a:endParaRPr lang="nl-NL" altLang="nl-NL" sz="3600" dirty="0">
              <a:solidFill>
                <a:srgbClr val="54BDF2"/>
              </a:solidFill>
            </a:endParaRPr>
          </a:p>
        </p:txBody>
      </p:sp>
      <p:sp>
        <p:nvSpPr>
          <p:cNvPr id="10246" name="Rechthoek 9"/>
          <p:cNvSpPr>
            <a:spLocks noChangeArrowheads="1"/>
          </p:cNvSpPr>
          <p:nvPr/>
        </p:nvSpPr>
        <p:spPr bwMode="auto">
          <a:xfrm>
            <a:off x="827088" y="2333198"/>
            <a:ext cx="7561262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nl-NL" altLang="nl-NL" sz="2800" dirty="0"/>
              <a:t>In deze </a:t>
            </a:r>
            <a:r>
              <a:rPr lang="nl-NL" altLang="nl-NL" sz="2800" dirty="0" err="1"/>
              <a:t>PowerPoint-presentatie</a:t>
            </a:r>
            <a:r>
              <a:rPr lang="nl-NL" altLang="nl-NL" sz="2800" dirty="0"/>
              <a:t> leer je: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/>
              <a:t>waarom je als consument rechten hebt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/>
              <a:t>welke rechten je als consument hebt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/>
              <a:t>waar je als consument je recht kunt halen</a:t>
            </a:r>
          </a:p>
        </p:txBody>
      </p:sp>
      <p:sp>
        <p:nvSpPr>
          <p:cNvPr id="6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2015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453910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 idx="4294967295"/>
          </p:nvPr>
        </p:nvSpPr>
        <p:spPr>
          <a:xfrm>
            <a:off x="994179" y="596205"/>
            <a:ext cx="8229600" cy="1143000"/>
          </a:xfrm>
        </p:spPr>
        <p:txBody>
          <a:bodyPr anchor="t"/>
          <a:lstStyle/>
          <a:p>
            <a:pPr algn="l" eaLnBrk="1" hangingPunct="1"/>
            <a:r>
              <a:rPr lang="nl-NL" altLang="nl-NL" sz="3600" dirty="0">
                <a:solidFill>
                  <a:srgbClr val="54BDF2"/>
                </a:solidFill>
              </a:rPr>
              <a:t>Vul aan</a:t>
            </a:r>
          </a:p>
        </p:txBody>
      </p:sp>
      <p:sp>
        <p:nvSpPr>
          <p:cNvPr id="9219" name="Tekstvak 4"/>
          <p:cNvSpPr txBox="1">
            <a:spLocks noChangeArrowheads="1"/>
          </p:cNvSpPr>
          <p:nvPr/>
        </p:nvSpPr>
        <p:spPr bwMode="auto">
          <a:xfrm>
            <a:off x="994179" y="1917701"/>
            <a:ext cx="7921625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auto" hangingPunct="1"/>
            <a:r>
              <a:rPr lang="nl-NL" sz="2800" dirty="0"/>
              <a:t>Door als consument gezamenlijk op te treden, heb je meer invloed op producenten. Je noemt dit …………...</a:t>
            </a:r>
          </a:p>
          <a:p>
            <a:pPr fontAlgn="auto" hangingPunct="1"/>
            <a:r>
              <a:rPr lang="nl-NL" sz="2800" dirty="0"/>
              <a:t>Als producten of diensten aan bepaalde eisen voldoen, dan kan dat product een …….. hebben. </a:t>
            </a:r>
          </a:p>
          <a:p>
            <a:r>
              <a:rPr lang="nl-NL" sz="2800"/>
              <a:t>De ……… ziet </a:t>
            </a:r>
            <a:r>
              <a:rPr lang="nl-NL" sz="2800" dirty="0"/>
              <a:t>erop toe dat de rechten van consumenten worden beschermd en dat bedrijven eerlijk met elkaar concurreren.</a:t>
            </a:r>
            <a:endParaRPr lang="nl-NL" altLang="nl-NL" sz="2800" dirty="0"/>
          </a:p>
        </p:txBody>
      </p:sp>
      <p:sp>
        <p:nvSpPr>
          <p:cNvPr id="9223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2015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584591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 idx="4294967295"/>
          </p:nvPr>
        </p:nvSpPr>
        <p:spPr>
          <a:xfrm>
            <a:off x="457200" y="549275"/>
            <a:ext cx="8229600" cy="1143000"/>
          </a:xfrm>
        </p:spPr>
        <p:txBody>
          <a:bodyPr anchor="t"/>
          <a:lstStyle/>
          <a:p>
            <a:pPr eaLnBrk="1" hangingPunct="1"/>
            <a:r>
              <a:rPr lang="nl-NL" sz="3600" dirty="0">
                <a:solidFill>
                  <a:srgbClr val="54BDF2"/>
                </a:solidFill>
              </a:rPr>
              <a:t>Deugdelijk product</a:t>
            </a:r>
            <a:endParaRPr lang="nl-NL" altLang="nl-NL" sz="3600" dirty="0">
              <a:solidFill>
                <a:srgbClr val="54BDF2"/>
              </a:solidFill>
            </a:endParaRPr>
          </a:p>
        </p:txBody>
      </p:sp>
      <p:sp>
        <p:nvSpPr>
          <p:cNvPr id="10244" name="Tekstvak 10"/>
          <p:cNvSpPr txBox="1">
            <a:spLocks noChangeArrowheads="1"/>
          </p:cNvSpPr>
          <p:nvPr/>
        </p:nvSpPr>
        <p:spPr bwMode="auto">
          <a:xfrm>
            <a:off x="827088" y="2852738"/>
            <a:ext cx="79216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l-NL" altLang="nl-NL" sz="2800">
              <a:latin typeface="Corbel" panose="020B0503020204020204" pitchFamily="34" charset="0"/>
            </a:endParaRPr>
          </a:p>
          <a:p>
            <a:pPr eaLnBrk="1" hangingPunct="1"/>
            <a:endParaRPr lang="nl-NL" altLang="nl-NL" sz="1800">
              <a:latin typeface="Corbel" panose="020B0503020204020204" pitchFamily="34" charset="0"/>
            </a:endParaRPr>
          </a:p>
        </p:txBody>
      </p:sp>
      <p:sp>
        <p:nvSpPr>
          <p:cNvPr id="7" name="Rechthoek 6"/>
          <p:cNvSpPr>
            <a:spLocks noChangeArrowheads="1"/>
          </p:cNvSpPr>
          <p:nvPr/>
        </p:nvSpPr>
        <p:spPr bwMode="auto">
          <a:xfrm>
            <a:off x="849861" y="2321038"/>
            <a:ext cx="7596187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2800" dirty="0"/>
              <a:t>De koper heeft recht op een deugdelijk product. Dit is een product dat bij normaal gebruik naar behoren functioneert.</a:t>
            </a:r>
          </a:p>
        </p:txBody>
      </p:sp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2015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938376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 idx="4294967295"/>
          </p:nvPr>
        </p:nvSpPr>
        <p:spPr>
          <a:xfrm>
            <a:off x="457200" y="560397"/>
            <a:ext cx="8229600" cy="1143000"/>
          </a:xfrm>
        </p:spPr>
        <p:txBody>
          <a:bodyPr anchor="t"/>
          <a:lstStyle/>
          <a:p>
            <a:pPr eaLnBrk="1" hangingPunct="1"/>
            <a:r>
              <a:rPr lang="nl-NL" sz="3600" dirty="0">
                <a:solidFill>
                  <a:srgbClr val="54BDF2"/>
                </a:solidFill>
              </a:rPr>
              <a:t>Consumentenrecht</a:t>
            </a:r>
            <a:endParaRPr lang="nl-NL" altLang="nl-NL" sz="3600" dirty="0">
              <a:solidFill>
                <a:srgbClr val="54BDF2"/>
              </a:solidFill>
            </a:endParaRPr>
          </a:p>
        </p:txBody>
      </p:sp>
      <p:sp>
        <p:nvSpPr>
          <p:cNvPr id="10244" name="Tekstvak 10"/>
          <p:cNvSpPr txBox="1">
            <a:spLocks noChangeArrowheads="1"/>
          </p:cNvSpPr>
          <p:nvPr/>
        </p:nvSpPr>
        <p:spPr bwMode="auto">
          <a:xfrm>
            <a:off x="827088" y="2852738"/>
            <a:ext cx="79216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l-NL" altLang="nl-NL" sz="2800">
              <a:latin typeface="Corbel" panose="020B0503020204020204" pitchFamily="34" charset="0"/>
            </a:endParaRPr>
          </a:p>
          <a:p>
            <a:pPr eaLnBrk="1" hangingPunct="1"/>
            <a:endParaRPr lang="nl-NL" altLang="nl-NL" sz="1800">
              <a:latin typeface="Corbel" panose="020B0503020204020204" pitchFamily="34" charset="0"/>
            </a:endParaRPr>
          </a:p>
        </p:txBody>
      </p:sp>
      <p:sp>
        <p:nvSpPr>
          <p:cNvPr id="10246" name="Rechthoek 9"/>
          <p:cNvSpPr>
            <a:spLocks noChangeArrowheads="1"/>
          </p:cNvSpPr>
          <p:nvPr/>
        </p:nvSpPr>
        <p:spPr bwMode="auto">
          <a:xfrm>
            <a:off x="899592" y="1412776"/>
            <a:ext cx="7561262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nl-NL" altLang="nl-NL" sz="2800" dirty="0"/>
              <a:t>Als de consument iets koopt van een bedrijf, spreken we van een consumentenkoop. Voor zowel de koper als de verkoper geldt dan het consumentenrecht.</a:t>
            </a:r>
          </a:p>
          <a:p>
            <a:endParaRPr lang="nl-NL" altLang="nl-NL" sz="2800" dirty="0"/>
          </a:p>
          <a:p>
            <a:r>
              <a:rPr lang="nl-NL" sz="2800" dirty="0"/>
              <a:t>De belangrijkste wetten uit het consumentenrecht zijn:</a:t>
            </a:r>
          </a:p>
          <a:p>
            <a:r>
              <a:rPr lang="nl-NL" sz="2800" dirty="0"/>
              <a:t>• de Warenwet</a:t>
            </a:r>
          </a:p>
          <a:p>
            <a:r>
              <a:rPr lang="nl-NL" sz="2800" dirty="0"/>
              <a:t>• de Wet koop op afstand</a:t>
            </a:r>
          </a:p>
          <a:p>
            <a:r>
              <a:rPr lang="nl-NL" sz="2800" dirty="0"/>
              <a:t>• de Colportagewet</a:t>
            </a:r>
          </a:p>
          <a:p>
            <a:r>
              <a:rPr lang="nl-NL" sz="2800" dirty="0"/>
              <a:t>• de Wet productaansprakelijkheid</a:t>
            </a:r>
            <a:endParaRPr lang="nl-NL" altLang="nl-NL" sz="2800" dirty="0"/>
          </a:p>
        </p:txBody>
      </p:sp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2015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604602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 idx="4294967295"/>
          </p:nvPr>
        </p:nvSpPr>
        <p:spPr>
          <a:xfrm>
            <a:off x="457199" y="540472"/>
            <a:ext cx="8229600" cy="1143000"/>
          </a:xfrm>
        </p:spPr>
        <p:txBody>
          <a:bodyPr anchor="t"/>
          <a:lstStyle/>
          <a:p>
            <a:pPr eaLnBrk="1" hangingPunct="1"/>
            <a:r>
              <a:rPr lang="nl-NL" sz="3600" dirty="0">
                <a:solidFill>
                  <a:srgbClr val="54BDF2"/>
                </a:solidFill>
              </a:rPr>
              <a:t>Warenwet</a:t>
            </a:r>
            <a:endParaRPr lang="nl-NL" altLang="nl-NL" sz="3600" dirty="0">
              <a:solidFill>
                <a:srgbClr val="54BDF2"/>
              </a:solidFill>
            </a:endParaRPr>
          </a:p>
        </p:txBody>
      </p:sp>
      <p:sp>
        <p:nvSpPr>
          <p:cNvPr id="11268" name="Tekstvak 8"/>
          <p:cNvSpPr txBox="1">
            <a:spLocks noChangeArrowheads="1"/>
          </p:cNvSpPr>
          <p:nvPr/>
        </p:nvSpPr>
        <p:spPr bwMode="auto">
          <a:xfrm>
            <a:off x="719136" y="1191932"/>
            <a:ext cx="7705725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2800" dirty="0"/>
              <a:t>De Warenwet verbiedt de verkoop van levensmiddelen en andere producten die een gevaar vormen voor je gezondheid of veiligheid.</a:t>
            </a:r>
          </a:p>
          <a:p>
            <a:pPr eaLnBrk="1" hangingPunct="1"/>
            <a:endParaRPr lang="nl-NL" altLang="nl-NL" sz="2800" dirty="0"/>
          </a:p>
          <a:p>
            <a:pPr eaLnBrk="1" hangingPunct="1"/>
            <a:r>
              <a:rPr lang="nl-NL" altLang="nl-NL" sz="2800" dirty="0"/>
              <a:t>De Warenwet schrijft voor dat de juiste productinformatie op de verpakking staat vermeld. </a:t>
            </a:r>
          </a:p>
          <a:p>
            <a:pPr eaLnBrk="1" hangingPunct="1"/>
            <a:endParaRPr lang="nl-NL" altLang="nl-NL" sz="2800" dirty="0"/>
          </a:p>
          <a:p>
            <a:pPr eaLnBrk="1" hangingPunct="1"/>
            <a:r>
              <a:rPr lang="nl-NL" altLang="nl-NL" sz="2800" dirty="0"/>
              <a:t>De Voedsel en Waren Autoriteit (VWA) is de instantie die toezicht houdt op de naleving van de Warenwet.</a:t>
            </a:r>
          </a:p>
        </p:txBody>
      </p:sp>
      <p:sp>
        <p:nvSpPr>
          <p:cNvPr id="11269" name="Tekstvak 11"/>
          <p:cNvSpPr txBox="1">
            <a:spLocks noChangeArrowheads="1"/>
          </p:cNvSpPr>
          <p:nvPr/>
        </p:nvSpPr>
        <p:spPr bwMode="auto">
          <a:xfrm>
            <a:off x="5364163" y="2852738"/>
            <a:ext cx="3779837" cy="106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l-NL" altLang="nl-NL" sz="1800"/>
          </a:p>
          <a:p>
            <a:pPr eaLnBrk="1" hangingPunct="1"/>
            <a:endParaRPr lang="nl-NL" altLang="nl-NL" sz="2800">
              <a:latin typeface="Corbel" panose="020B0503020204020204" pitchFamily="34" charset="0"/>
            </a:endParaRPr>
          </a:p>
          <a:p>
            <a:pPr eaLnBrk="1" hangingPunct="1"/>
            <a:endParaRPr lang="nl-NL" altLang="nl-NL" sz="1800">
              <a:latin typeface="Corbel" panose="020B0503020204020204" pitchFamily="34" charset="0"/>
            </a:endParaRPr>
          </a:p>
        </p:txBody>
      </p:sp>
      <p:sp>
        <p:nvSpPr>
          <p:cNvPr id="11272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2015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 idx="4294967295"/>
          </p:nvPr>
        </p:nvSpPr>
        <p:spPr>
          <a:xfrm>
            <a:off x="493712" y="558882"/>
            <a:ext cx="8229600" cy="1143000"/>
          </a:xfrm>
        </p:spPr>
        <p:txBody>
          <a:bodyPr anchor="t"/>
          <a:lstStyle/>
          <a:p>
            <a:pPr eaLnBrk="1" hangingPunct="1"/>
            <a:r>
              <a:rPr lang="nl-NL" altLang="nl-NL" sz="3600" dirty="0">
                <a:solidFill>
                  <a:srgbClr val="54BDF2"/>
                </a:solidFill>
              </a:rPr>
              <a:t>Wet koop op afstand</a:t>
            </a:r>
          </a:p>
        </p:txBody>
      </p:sp>
      <p:sp>
        <p:nvSpPr>
          <p:cNvPr id="11268" name="Tekstvak 8"/>
          <p:cNvSpPr txBox="1">
            <a:spLocks noChangeArrowheads="1"/>
          </p:cNvSpPr>
          <p:nvPr/>
        </p:nvSpPr>
        <p:spPr bwMode="auto">
          <a:xfrm>
            <a:off x="755650" y="1989138"/>
            <a:ext cx="7705725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2800" dirty="0"/>
              <a:t>Aankopen via internet, de telefoon of via een bestelbon zijn aankopen op afstand. De speciale regels die hier voor gelden staan in de Wet koop op afstand.</a:t>
            </a:r>
          </a:p>
          <a:p>
            <a:pPr eaLnBrk="1" hangingPunct="1"/>
            <a:endParaRPr lang="nl-NL" altLang="nl-NL" sz="2800" dirty="0"/>
          </a:p>
          <a:p>
            <a:pPr eaLnBrk="1" hangingPunct="1"/>
            <a:r>
              <a:rPr lang="nl-NL" altLang="nl-NL" sz="2800" dirty="0"/>
              <a:t>Je moet de algemene voorwaarden van de verkoper kunnen inzien.</a:t>
            </a:r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2015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 idx="4294967295"/>
          </p:nvPr>
        </p:nvSpPr>
        <p:spPr>
          <a:xfrm>
            <a:off x="493712" y="564582"/>
            <a:ext cx="8229600" cy="1143000"/>
          </a:xfrm>
        </p:spPr>
        <p:txBody>
          <a:bodyPr anchor="t"/>
          <a:lstStyle/>
          <a:p>
            <a:pPr eaLnBrk="1" hangingPunct="1"/>
            <a:r>
              <a:rPr lang="nl-NL" sz="3600" dirty="0">
                <a:solidFill>
                  <a:srgbClr val="54BDF2"/>
                </a:solidFill>
              </a:rPr>
              <a:t>Colportagewet</a:t>
            </a:r>
            <a:endParaRPr lang="nl-NL" altLang="nl-NL" sz="3600" dirty="0">
              <a:solidFill>
                <a:srgbClr val="54BDF2"/>
              </a:solidFill>
            </a:endParaRPr>
          </a:p>
        </p:txBody>
      </p:sp>
      <p:sp>
        <p:nvSpPr>
          <p:cNvPr id="11268" name="Tekstvak 8"/>
          <p:cNvSpPr txBox="1">
            <a:spLocks noChangeArrowheads="1"/>
          </p:cNvSpPr>
          <p:nvPr/>
        </p:nvSpPr>
        <p:spPr bwMode="auto">
          <a:xfrm>
            <a:off x="755649" y="1529874"/>
            <a:ext cx="7705725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2800" dirty="0"/>
              <a:t>Bij verkoop aan huis is er sprake van colportage. De Colportagewet beschermt de consument tegen aankopen waar je van tevoren niet goed over hebt kunnen nadenken.</a:t>
            </a:r>
          </a:p>
          <a:p>
            <a:pPr eaLnBrk="1" hangingPunct="1"/>
            <a:endParaRPr lang="nl-NL" altLang="nl-NL" sz="2800" dirty="0"/>
          </a:p>
          <a:p>
            <a:pPr eaLnBrk="1" hangingPunct="1"/>
            <a:r>
              <a:rPr lang="nl-NL" altLang="nl-NL" sz="2800" dirty="0"/>
              <a:t>Deze wet geldt bij: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nl-NL" altLang="nl-NL" sz="2800" dirty="0"/>
              <a:t>verkopen aan de deur,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nl-NL" altLang="nl-NL" sz="2800" dirty="0"/>
              <a:t>een verkoopdemonstratie tijdens bus of bootreis,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nl-NL" altLang="nl-NL" sz="2800" dirty="0"/>
              <a:t>thuisverkopen.</a:t>
            </a:r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2015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 idx="4294967295"/>
          </p:nvPr>
        </p:nvSpPr>
        <p:spPr>
          <a:xfrm>
            <a:off x="457200" y="549275"/>
            <a:ext cx="8229600" cy="1143000"/>
          </a:xfrm>
        </p:spPr>
        <p:txBody>
          <a:bodyPr anchor="t"/>
          <a:lstStyle/>
          <a:p>
            <a:pPr eaLnBrk="1" hangingPunct="1"/>
            <a:r>
              <a:rPr lang="nl-NL" sz="3600">
                <a:solidFill>
                  <a:srgbClr val="54BDF2"/>
                </a:solidFill>
              </a:rPr>
              <a:t>Colportagewet</a:t>
            </a:r>
            <a:endParaRPr lang="nl-NL" altLang="nl-NL" sz="3600" dirty="0">
              <a:solidFill>
                <a:srgbClr val="54BDF2"/>
              </a:solidFill>
            </a:endParaRPr>
          </a:p>
        </p:txBody>
      </p:sp>
      <p:sp>
        <p:nvSpPr>
          <p:cNvPr id="10246" name="Rechthoek 9"/>
          <p:cNvSpPr>
            <a:spLocks noChangeArrowheads="1"/>
          </p:cNvSpPr>
          <p:nvPr/>
        </p:nvSpPr>
        <p:spPr bwMode="auto">
          <a:xfrm>
            <a:off x="827088" y="1916113"/>
            <a:ext cx="75612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nl-NL" sz="2800" dirty="0">
              <a:solidFill>
                <a:srgbClr val="FF0000"/>
              </a:solidFill>
            </a:endParaRPr>
          </a:p>
        </p:txBody>
      </p:sp>
      <p:sp>
        <p:nvSpPr>
          <p:cNvPr id="6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2015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D:\Pincode - 6e editie\Pincode - vmbo bb\ICT\Leerjaar 3\verkleind-beeld-Pincode-3gt\verkleind-beeld-Pincode-3gt\2 - hoofdstuk 2\80826E6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692" y="1556792"/>
            <a:ext cx="6666616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867978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title" idx="4294967295"/>
          </p:nvPr>
        </p:nvSpPr>
        <p:spPr>
          <a:xfrm>
            <a:off x="565216" y="539759"/>
            <a:ext cx="8229600" cy="1143000"/>
          </a:xfrm>
        </p:spPr>
        <p:txBody>
          <a:bodyPr anchor="t"/>
          <a:lstStyle/>
          <a:p>
            <a:pPr eaLnBrk="1" hangingPunct="1"/>
            <a:r>
              <a:rPr lang="nl-NL" sz="3600" dirty="0">
                <a:solidFill>
                  <a:srgbClr val="54BDF2"/>
                </a:solidFill>
              </a:rPr>
              <a:t>Wet productaansprakelijkheid</a:t>
            </a:r>
            <a:endParaRPr lang="nl-NL" altLang="nl-NL" sz="3600" dirty="0">
              <a:solidFill>
                <a:srgbClr val="54BDF2"/>
              </a:solidFill>
            </a:endParaRPr>
          </a:p>
        </p:txBody>
      </p:sp>
      <p:sp>
        <p:nvSpPr>
          <p:cNvPr id="11268" name="Tekstvak 8"/>
          <p:cNvSpPr txBox="1">
            <a:spLocks noChangeArrowheads="1"/>
          </p:cNvSpPr>
          <p:nvPr/>
        </p:nvSpPr>
        <p:spPr bwMode="auto">
          <a:xfrm>
            <a:off x="755650" y="1989138"/>
            <a:ext cx="7705725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2800" dirty="0"/>
              <a:t>De Wet productaansprakelijkheid stelt de producent aansprakelijk wanneer een gebrekkig product schade veroorzaakt.</a:t>
            </a:r>
          </a:p>
          <a:p>
            <a:pPr eaLnBrk="1" hangingPunct="1"/>
            <a:endParaRPr lang="nl-NL" altLang="nl-NL" sz="2800" dirty="0"/>
          </a:p>
          <a:p>
            <a:pPr eaLnBrk="1" hangingPunct="1"/>
            <a:r>
              <a:rPr lang="nl-NL" altLang="nl-NL" sz="2800" dirty="0"/>
              <a:t>Er kan bijvoorbeeld waterschade ontstaan door een lekkende kraan. De schade heet dan gevolgschade.</a:t>
            </a:r>
          </a:p>
        </p:txBody>
      </p:sp>
      <p:sp>
        <p:nvSpPr>
          <p:cNvPr id="12293" name="Tekstvak 11"/>
          <p:cNvSpPr txBox="1">
            <a:spLocks noChangeArrowheads="1"/>
          </p:cNvSpPr>
          <p:nvPr/>
        </p:nvSpPr>
        <p:spPr bwMode="auto">
          <a:xfrm>
            <a:off x="5364163" y="2852738"/>
            <a:ext cx="3779837" cy="106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l-NL" altLang="nl-NL" sz="1800"/>
          </a:p>
          <a:p>
            <a:pPr eaLnBrk="1" hangingPunct="1"/>
            <a:endParaRPr lang="nl-NL" altLang="nl-NL" sz="2800">
              <a:latin typeface="Corbel" panose="020B0503020204020204" pitchFamily="34" charset="0"/>
            </a:endParaRPr>
          </a:p>
          <a:p>
            <a:pPr eaLnBrk="1" hangingPunct="1"/>
            <a:endParaRPr lang="nl-NL" altLang="nl-NL" sz="1800">
              <a:latin typeface="Corbel" panose="020B0503020204020204" pitchFamily="34" charset="0"/>
            </a:endParaRPr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2015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 idx="4294967295"/>
          </p:nvPr>
        </p:nvSpPr>
        <p:spPr>
          <a:xfrm>
            <a:off x="994179" y="596205"/>
            <a:ext cx="8229600" cy="1143000"/>
          </a:xfrm>
        </p:spPr>
        <p:txBody>
          <a:bodyPr anchor="t"/>
          <a:lstStyle/>
          <a:p>
            <a:pPr algn="l" eaLnBrk="1" hangingPunct="1"/>
            <a:r>
              <a:rPr lang="nl-NL" altLang="nl-NL" sz="3600" dirty="0">
                <a:solidFill>
                  <a:srgbClr val="54BDF2"/>
                </a:solidFill>
              </a:rPr>
              <a:t>De Stichting Geschillencommissies</a:t>
            </a:r>
            <a:br>
              <a:rPr lang="nl-NL" altLang="nl-NL" sz="3600" dirty="0">
                <a:solidFill>
                  <a:srgbClr val="54BDF2"/>
                </a:solidFill>
              </a:rPr>
            </a:br>
            <a:r>
              <a:rPr lang="nl-NL" altLang="nl-NL" sz="3600" dirty="0">
                <a:solidFill>
                  <a:srgbClr val="54BDF2"/>
                </a:solidFill>
              </a:rPr>
              <a:t>Consumentenzaken (SGC)</a:t>
            </a:r>
          </a:p>
        </p:txBody>
      </p:sp>
      <p:sp>
        <p:nvSpPr>
          <p:cNvPr id="9219" name="Tekstvak 4"/>
          <p:cNvSpPr txBox="1">
            <a:spLocks noChangeArrowheads="1"/>
          </p:cNvSpPr>
          <p:nvPr/>
        </p:nvSpPr>
        <p:spPr bwMode="auto">
          <a:xfrm>
            <a:off x="971600" y="1844675"/>
            <a:ext cx="7921625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nl-NL" sz="2800" dirty="0"/>
              <a:t>Deze behandelt klachten tussen consumenten en ondernemers. Er zijn verschillende afdelingen voor groepen producten of diensten, bijvoorbeeld voor kleding, webshops of reizen.</a:t>
            </a:r>
          </a:p>
          <a:p>
            <a:endParaRPr lang="nl-NL" sz="2800" dirty="0"/>
          </a:p>
          <a:p>
            <a:r>
              <a:rPr lang="nl-NL" sz="2800" dirty="0"/>
              <a:t>Als de Geschillencommissie een uitspraak doet, dan is deze bindend. Dat betekent dat beide partijen zich aan de uitspraak moeten houden.</a:t>
            </a:r>
            <a:endParaRPr lang="nl-NL" altLang="nl-NL" sz="2800" dirty="0"/>
          </a:p>
        </p:txBody>
      </p:sp>
      <p:sp>
        <p:nvSpPr>
          <p:cNvPr id="9223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2015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312627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7_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7_Metro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0</TotalTime>
  <Words>467</Words>
  <Application>Microsoft Office PowerPoint</Application>
  <PresentationFormat>Diavoorstelling (4:3)</PresentationFormat>
  <Paragraphs>77</Paragraphs>
  <Slides>10</Slides>
  <Notes>10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10</vt:i4>
      </vt:variant>
    </vt:vector>
  </HeadingPairs>
  <TitlesOfParts>
    <vt:vector size="19" baseType="lpstr">
      <vt:lpstr>Arial</vt:lpstr>
      <vt:lpstr>Calibri</vt:lpstr>
      <vt:lpstr>Consolas</vt:lpstr>
      <vt:lpstr>Corbel</vt:lpstr>
      <vt:lpstr>Wingdings</vt:lpstr>
      <vt:lpstr>Wingdings 2</vt:lpstr>
      <vt:lpstr>Wingdings 3</vt:lpstr>
      <vt:lpstr>Standaardontwerp</vt:lpstr>
      <vt:lpstr>7_Metro</vt:lpstr>
      <vt:lpstr>§2.2 Sta je in je recht?</vt:lpstr>
      <vt:lpstr>Deugdelijk product</vt:lpstr>
      <vt:lpstr>Consumentenrecht</vt:lpstr>
      <vt:lpstr>Warenwet</vt:lpstr>
      <vt:lpstr>Wet koop op afstand</vt:lpstr>
      <vt:lpstr>Colportagewet</vt:lpstr>
      <vt:lpstr>Colportagewet</vt:lpstr>
      <vt:lpstr>Wet productaansprakelijkheid</vt:lpstr>
      <vt:lpstr>De Stichting Geschillencommissies Consumentenzaken (SGC)</vt:lpstr>
      <vt:lpstr>Vul aan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rob van der feen</dc:creator>
  <cp:lastModifiedBy>Mosink, HPC (Ron)</cp:lastModifiedBy>
  <cp:revision>227</cp:revision>
  <dcterms:created xsi:type="dcterms:W3CDTF">2009-03-16T17:34:45Z</dcterms:created>
  <dcterms:modified xsi:type="dcterms:W3CDTF">2021-04-12T06:00:27Z</dcterms:modified>
</cp:coreProperties>
</file>